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svg" ContentType="image/svg"/>
  <Override PartName="/ppt/media/image20.png" ContentType="image/png"/>
  <Override PartName="/ppt/media/image13.png" ContentType="image/png"/>
  <Override PartName="/ppt/media/image14.svg" ContentType="image/svg"/>
  <Override PartName="/ppt/media/image15.png" ContentType="image/png"/>
  <Override PartName="/ppt/media/image16.svg" ContentType="image/svg"/>
  <Override PartName="/ppt/media/image17.png" ContentType="image/png"/>
  <Override PartName="/ppt/media/image18.png" ContentType="image/png"/>
  <Override PartName="/ppt/media/image19.png" ContentType="image/png"/>
  <Override PartName="/ppt/media/image21.png" ContentType="image/png"/>
  <Override PartName="/ppt/media/image22.svg" ContentType="image/svg"/>
  <Override PartName="/ppt/media/image23.png" ContentType="image/png"/>
  <Override PartName="/ppt/media/image24.svg" ContentType="image/svg"/>
  <Override PartName="/ppt/media/image25.png" ContentType="image/png"/>
  <Override PartName="/ppt/media/image26.svg" ContentType="image/svg"/>
  <Override PartName="/ppt/media/image34.png" ContentType="image/png"/>
  <Override PartName="/ppt/media/image27.png" ContentType="image/png"/>
  <Override PartName="/ppt/media/image28.png" ContentType="image/png"/>
  <Override PartName="/ppt/media/image30.svg" ContentType="image/svg"/>
  <Override PartName="/ppt/media/image29.png" ContentType="image/png"/>
  <Override PartName="/ppt/media/image31.png" ContentType="image/png"/>
  <Override PartName="/ppt/media/image32.svg" ContentType="image/svg"/>
  <Override PartName="/ppt/media/image33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mover o slide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notas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&lt;cabeçalho&gt;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FB5BF503-1244-4593-950E-0C36176531DC}" type="slidenum"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2B4A7BF-B180-44AA-8545-08B72AB7918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1782F19-BDE9-46CC-A994-8DED05B15A3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89AFA34-50F9-4FB5-8711-3F9E3BA6ED7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08074B0-AFE8-4A91-A47C-08815FB9FF2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1EEAC13-DA31-4863-81C0-030BCC768F9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898D774-21EC-41D3-8D7C-5365B0A4E7F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90F68A9-EDF9-4EF0-9D16-32681FAC9C8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918069E-44DB-4877-9D7F-F72ECFDAD5A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74DF61C-139F-4B31-BC69-12B6439F00A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77A84BE-246E-4737-98EE-DFE91D079C5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43C517E-20E3-4870-809A-05D6C6B3C4A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svg"/><Relationship Id="rId3" Type="http://schemas.openxmlformats.org/officeDocument/2006/relationships/image" Target="../media/image13.png"/><Relationship Id="rId4" Type="http://schemas.openxmlformats.org/officeDocument/2006/relationships/image" Target="../media/image14.svg"/><Relationship Id="rId5" Type="http://schemas.openxmlformats.org/officeDocument/2006/relationships/image" Target="../media/image15.png"/><Relationship Id="rId6" Type="http://schemas.openxmlformats.org/officeDocument/2006/relationships/image" Target="../media/image16.svg"/><Relationship Id="rId7" Type="http://schemas.openxmlformats.org/officeDocument/2006/relationships/image" Target="../media/image17.png"/><Relationship Id="rId8" Type="http://schemas.openxmlformats.org/officeDocument/2006/relationships/hyperlink" Target="https://app.diagrams.net/" TargetMode="External"/><Relationship Id="rId9" Type="http://schemas.openxmlformats.org/officeDocument/2006/relationships/hyperlink" Target="https://plantuml.com/" TargetMode="External"/><Relationship Id="rId10" Type="http://schemas.openxmlformats.org/officeDocument/2006/relationships/image" Target="../media/image18.png"/><Relationship Id="rId11" Type="http://schemas.openxmlformats.org/officeDocument/2006/relationships/image" Target="../media/image8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svg"/><Relationship Id="rId4" Type="http://schemas.openxmlformats.org/officeDocument/2006/relationships/image" Target="../media/image23.png"/><Relationship Id="rId5" Type="http://schemas.openxmlformats.org/officeDocument/2006/relationships/image" Target="../media/image24.svg"/><Relationship Id="rId6" Type="http://schemas.openxmlformats.org/officeDocument/2006/relationships/image" Target="../media/image25.png"/><Relationship Id="rId7" Type="http://schemas.openxmlformats.org/officeDocument/2006/relationships/image" Target="../media/image26.svg"/><Relationship Id="rId8" Type="http://schemas.openxmlformats.org/officeDocument/2006/relationships/image" Target="../media/image8.pn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svg"/><Relationship Id="rId4" Type="http://schemas.openxmlformats.org/officeDocument/2006/relationships/hyperlink" Target="https://gemini.google.com/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32.svg"/><Relationship Id="rId7" Type="http://schemas.openxmlformats.org/officeDocument/2006/relationships/hyperlink" Target="https://gamma.app/" TargetMode="External"/><Relationship Id="rId8" Type="http://schemas.openxmlformats.org/officeDocument/2006/relationships/image" Target="../media/image8.png"/><Relationship Id="rId9" Type="http://schemas.openxmlformats.org/officeDocument/2006/relationships/image" Target="../media/image3.pn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" name="Text 0"/>
          <p:cNvSpPr/>
          <p:nvPr/>
        </p:nvSpPr>
        <p:spPr>
          <a:xfrm>
            <a:off x="793800" y="3051720"/>
            <a:ext cx="7555680" cy="212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Sistema de Gerenciamento para Petshop - </a:t>
            </a:r>
            <a:r>
              <a:rPr b="1" lang="en-US" sz="4450" strike="noStrike" u="none">
                <a:solidFill>
                  <a:srgbClr val="e2c2b3"/>
                </a:solidFill>
                <a:effectLst/>
                <a:uFillTx/>
                <a:latin typeface="Noto Serif HK Bold"/>
                <a:ea typeface="Noto Serif HK Bold"/>
              </a:rPr>
              <a:t>Pet &amp; Pet</a:t>
            </a:r>
            <a:endParaRPr b="0" lang="pt-BR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0" y="6149520"/>
            <a:ext cx="2159640" cy="215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3"/>
          <a:stretch/>
        </p:blipFill>
        <p:spPr>
          <a:xfrm>
            <a:off x="7020000" y="6069600"/>
            <a:ext cx="2159640" cy="215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4"/>
          <a:stretch/>
        </p:blipFill>
        <p:spPr>
          <a:xfrm>
            <a:off x="0" y="0"/>
            <a:ext cx="2159640" cy="215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5"/>
          <a:stretch/>
        </p:blipFill>
        <p:spPr>
          <a:xfrm>
            <a:off x="6984000" y="0"/>
            <a:ext cx="2159640" cy="215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283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0" name="Text 0"/>
          <p:cNvSpPr/>
          <p:nvPr/>
        </p:nvSpPr>
        <p:spPr>
          <a:xfrm>
            <a:off x="793800" y="4826520"/>
            <a:ext cx="611316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e2c2b3"/>
                </a:solidFill>
                <a:effectLst/>
                <a:uFillTx/>
                <a:latin typeface="Noto Serif HK Bold"/>
                <a:ea typeface="Noto Serif HK Bold"/>
              </a:rPr>
              <a:t>Dúvidas ou Perguntas?</a:t>
            </a:r>
            <a:endParaRPr b="0" lang="pt-BR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Text 1"/>
          <p:cNvSpPr/>
          <p:nvPr/>
        </p:nvSpPr>
        <p:spPr>
          <a:xfrm>
            <a:off x="793800" y="5875200"/>
            <a:ext cx="130420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Estamos aqui para esclarecer qualquer ponto sobre o nosso projeto e ouvir o seu feedback.</a:t>
            </a:r>
            <a:endParaRPr b="0" lang="pt-BR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12780000" y="7331040"/>
            <a:ext cx="1764360" cy="89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12470400" y="6069600"/>
            <a:ext cx="2159640" cy="215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4"/>
          <a:stretch/>
        </p:blipFill>
        <p:spPr>
          <a:xfrm>
            <a:off x="12470400" y="2700000"/>
            <a:ext cx="2159640" cy="215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5"/>
          <a:stretch/>
        </p:blipFill>
        <p:spPr>
          <a:xfrm>
            <a:off x="12470400" y="4320000"/>
            <a:ext cx="2159640" cy="215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283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7" name="Text 0"/>
          <p:cNvSpPr/>
          <p:nvPr/>
        </p:nvSpPr>
        <p:spPr>
          <a:xfrm>
            <a:off x="793800" y="4018320"/>
            <a:ext cx="11340720" cy="14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1149"/>
              </a:lnSpc>
              <a:tabLst>
                <a:tab algn="l" pos="0"/>
              </a:tabLst>
            </a:pPr>
            <a:r>
              <a:rPr b="1" lang="en-US" sz="8900" strike="noStrike" u="none">
                <a:solidFill>
                  <a:srgbClr val="e2c2b3"/>
                </a:solidFill>
                <a:effectLst/>
                <a:uFillTx/>
                <a:latin typeface="Noto Serif HK Bold"/>
                <a:ea typeface="Noto Serif HK Bold"/>
              </a:rPr>
              <a:t>Obrigado!</a:t>
            </a:r>
            <a:endParaRPr b="0" lang="pt-BR" sz="8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Text 1"/>
          <p:cNvSpPr/>
          <p:nvPr/>
        </p:nvSpPr>
        <p:spPr>
          <a:xfrm>
            <a:off x="793800" y="5776200"/>
            <a:ext cx="10369800" cy="56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1" lang="en-US" sz="35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Gostaríamos de agradecer a atenção de todos.</a:t>
            </a:r>
            <a:endParaRPr b="0" lang="pt-BR" sz="3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Text 2"/>
          <p:cNvSpPr/>
          <p:nvPr/>
        </p:nvSpPr>
        <p:spPr>
          <a:xfrm>
            <a:off x="793800" y="6683400"/>
            <a:ext cx="130420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E dizer que presamos por um mundo onde os pets possam ser tratados com mais atenção, cuidado e carinho</a:t>
            </a:r>
            <a:endParaRPr b="0" lang="pt-BR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12780000" y="7331040"/>
            <a:ext cx="1764360" cy="89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3"/>
          <a:stretch/>
        </p:blipFill>
        <p:spPr>
          <a:xfrm>
            <a:off x="12479760" y="2700000"/>
            <a:ext cx="2159640" cy="215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2" name="" descr=""/>
          <p:cNvPicPr/>
          <p:nvPr/>
        </p:nvPicPr>
        <p:blipFill>
          <a:blip r:embed="rId4"/>
          <a:stretch/>
        </p:blipFill>
        <p:spPr>
          <a:xfrm>
            <a:off x="12475080" y="4320360"/>
            <a:ext cx="2159640" cy="215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3" name="" descr=""/>
          <p:cNvPicPr/>
          <p:nvPr/>
        </p:nvPicPr>
        <p:blipFill>
          <a:blip r:embed="rId5"/>
          <a:stretch/>
        </p:blipFill>
        <p:spPr>
          <a:xfrm>
            <a:off x="12470760" y="5940360"/>
            <a:ext cx="2159640" cy="215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0"/>
          <p:cNvSpPr/>
          <p:nvPr/>
        </p:nvSpPr>
        <p:spPr>
          <a:xfrm>
            <a:off x="793800" y="1469520"/>
            <a:ext cx="567000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Equipe do Projeto</a:t>
            </a:r>
            <a:endParaRPr b="0" lang="pt-BR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6" name="Image 0" descr="preencoded.png"/>
          <p:cNvPicPr/>
          <p:nvPr/>
        </p:nvPicPr>
        <p:blipFill>
          <a:blip r:embed="rId1"/>
          <a:stretch/>
        </p:blipFill>
        <p:spPr>
          <a:xfrm>
            <a:off x="793800" y="2631960"/>
            <a:ext cx="3047400" cy="3047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Text 1"/>
          <p:cNvSpPr/>
          <p:nvPr/>
        </p:nvSpPr>
        <p:spPr>
          <a:xfrm>
            <a:off x="793800" y="5906520"/>
            <a:ext cx="28670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Aleksander Gustavo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Text 2"/>
          <p:cNvSpPr/>
          <p:nvPr/>
        </p:nvSpPr>
        <p:spPr>
          <a:xfrm>
            <a:off x="793800" y="6397200"/>
            <a:ext cx="30474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Product Owner e DBA</a:t>
            </a:r>
            <a:endParaRPr b="0" lang="pt-BR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9" name="Image 1" descr="preencoded.png"/>
          <p:cNvPicPr/>
          <p:nvPr/>
        </p:nvPicPr>
        <p:blipFill>
          <a:blip r:embed="rId2"/>
          <a:stretch/>
        </p:blipFill>
        <p:spPr>
          <a:xfrm>
            <a:off x="4125240" y="2631960"/>
            <a:ext cx="3047400" cy="3047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" name="Text 3"/>
          <p:cNvSpPr/>
          <p:nvPr/>
        </p:nvSpPr>
        <p:spPr>
          <a:xfrm>
            <a:off x="4125240" y="590688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Marcos Firmino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Text 4"/>
          <p:cNvSpPr/>
          <p:nvPr/>
        </p:nvSpPr>
        <p:spPr>
          <a:xfrm>
            <a:off x="4125240" y="6397200"/>
            <a:ext cx="30474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Desenvolvedor Full-Stack</a:t>
            </a:r>
            <a:endParaRPr b="0" lang="pt-BR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2" name="Image 2" descr="preencoded.png"/>
          <p:cNvPicPr/>
          <p:nvPr/>
        </p:nvPicPr>
        <p:blipFill>
          <a:blip r:embed="rId3"/>
          <a:stretch/>
        </p:blipFill>
        <p:spPr>
          <a:xfrm>
            <a:off x="7457040" y="2631960"/>
            <a:ext cx="3047400" cy="3047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" name="Text 5"/>
          <p:cNvSpPr/>
          <p:nvPr/>
        </p:nvSpPr>
        <p:spPr>
          <a:xfrm>
            <a:off x="7457040" y="590688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Wanderson Santos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Text 6"/>
          <p:cNvSpPr/>
          <p:nvPr/>
        </p:nvSpPr>
        <p:spPr>
          <a:xfrm>
            <a:off x="7457040" y="6397200"/>
            <a:ext cx="30474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Analista de QA</a:t>
            </a:r>
            <a:endParaRPr b="0" lang="pt-BR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5" name="Image 3" descr="preencoded.png"/>
          <p:cNvPicPr/>
          <p:nvPr/>
        </p:nvPicPr>
        <p:blipFill>
          <a:blip r:embed="rId4"/>
          <a:stretch/>
        </p:blipFill>
        <p:spPr>
          <a:xfrm>
            <a:off x="10788480" y="2631960"/>
            <a:ext cx="3047400" cy="3047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" name="Text 7"/>
          <p:cNvSpPr/>
          <p:nvPr/>
        </p:nvSpPr>
        <p:spPr>
          <a:xfrm>
            <a:off x="10788480" y="590688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Everton Rodrigues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Text 8"/>
          <p:cNvSpPr/>
          <p:nvPr/>
        </p:nvSpPr>
        <p:spPr>
          <a:xfrm>
            <a:off x="10788480" y="6397200"/>
            <a:ext cx="30474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Engenheiro de Software</a:t>
            </a:r>
            <a:endParaRPr b="0" lang="pt-BR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5"/>
          <a:stretch/>
        </p:blipFill>
        <p:spPr>
          <a:xfrm>
            <a:off x="12780360" y="7331400"/>
            <a:ext cx="1764360" cy="89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 0"/>
          <p:cNvSpPr/>
          <p:nvPr/>
        </p:nvSpPr>
        <p:spPr>
          <a:xfrm>
            <a:off x="699120" y="750240"/>
            <a:ext cx="5685840" cy="12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901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A Ideia por Trás do Projeto</a:t>
            </a:r>
            <a:endParaRPr b="0" lang="pt-BR" sz="3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 1"/>
          <p:cNvSpPr/>
          <p:nvPr/>
        </p:nvSpPr>
        <p:spPr>
          <a:xfrm>
            <a:off x="699120" y="2198160"/>
            <a:ext cx="568584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Text 2"/>
          <p:cNvSpPr/>
          <p:nvPr/>
        </p:nvSpPr>
        <p:spPr>
          <a:xfrm>
            <a:off x="699120" y="2697480"/>
            <a:ext cx="568584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 3"/>
          <p:cNvSpPr/>
          <p:nvPr/>
        </p:nvSpPr>
        <p:spPr>
          <a:xfrm>
            <a:off x="699120" y="3196440"/>
            <a:ext cx="568584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Text 4"/>
          <p:cNvSpPr/>
          <p:nvPr/>
        </p:nvSpPr>
        <p:spPr>
          <a:xfrm>
            <a:off x="1045440" y="3715920"/>
            <a:ext cx="499320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4901"/>
              </a:lnSpc>
              <a:tabLst>
                <a:tab algn="l" pos="0"/>
              </a:tabLst>
            </a:pPr>
            <a:r>
              <a:rPr b="1" lang="en-US" sz="4200" strike="noStrike" u="none">
                <a:solidFill>
                  <a:srgbClr val="e2c2b3"/>
                </a:solidFill>
                <a:effectLst/>
                <a:uFillTx/>
                <a:latin typeface="Noto Serif HK Bold"/>
                <a:ea typeface="Noto Serif HK Bold"/>
              </a:rPr>
              <a:t>Como Surgiu?</a:t>
            </a:r>
            <a:endParaRPr b="0" lang="pt-BR" sz="4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4" name="Image 0" descr="preencoded.png"/>
          <p:cNvPicPr/>
          <p:nvPr/>
        </p:nvPicPr>
        <p:blipFill>
          <a:blip r:embed="rId1"/>
          <a:stretch/>
        </p:blipFill>
        <p:spPr>
          <a:xfrm>
            <a:off x="7795800" y="775080"/>
            <a:ext cx="5226480" cy="6179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" name="Text 5"/>
          <p:cNvSpPr/>
          <p:nvPr/>
        </p:nvSpPr>
        <p:spPr>
          <a:xfrm>
            <a:off x="6880320" y="7179840"/>
            <a:ext cx="705780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0" y="6069600"/>
            <a:ext cx="2159640" cy="215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3"/>
          <a:stretch/>
        </p:blipFill>
        <p:spPr>
          <a:xfrm>
            <a:off x="5580000" y="6069600"/>
            <a:ext cx="2159640" cy="215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" name="" descr=""/>
          <p:cNvPicPr/>
          <p:nvPr/>
        </p:nvPicPr>
        <p:blipFill>
          <a:blip r:embed="rId4"/>
          <a:stretch/>
        </p:blipFill>
        <p:spPr>
          <a:xfrm>
            <a:off x="12780000" y="7331040"/>
            <a:ext cx="1764360" cy="89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 0"/>
          <p:cNvSpPr/>
          <p:nvPr/>
        </p:nvSpPr>
        <p:spPr>
          <a:xfrm>
            <a:off x="784440" y="1765800"/>
            <a:ext cx="567000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Nosso Cliente</a:t>
            </a:r>
            <a:endParaRPr b="0" lang="pt-BR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Text 1"/>
          <p:cNvSpPr/>
          <p:nvPr/>
        </p:nvSpPr>
        <p:spPr>
          <a:xfrm>
            <a:off x="784080" y="3359880"/>
            <a:ext cx="51879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ffffff"/>
                </a:solidFill>
                <a:effectLst/>
                <a:uFillTx/>
                <a:latin typeface="Noto Serif HK Bold"/>
                <a:ea typeface="Noto Serif HK Bold"/>
              </a:rPr>
              <a:t>Nome Fantasia:</a:t>
            </a:r>
            <a:r>
              <a:rPr b="1" lang="en-US" sz="2400" strike="noStrike" u="none">
                <a:solidFill>
                  <a:srgbClr val="e2c2b3"/>
                </a:solidFill>
                <a:effectLst/>
                <a:uFillTx/>
                <a:latin typeface="Noto Serif HK Bold"/>
                <a:ea typeface="Noto Serif HK Bold"/>
              </a:rPr>
              <a:t> </a:t>
            </a:r>
            <a:r>
              <a:rPr b="1" lang="en-US" sz="2400" strike="noStrike" u="none">
                <a:solidFill>
                  <a:srgbClr val="ffdbb6"/>
                </a:solidFill>
                <a:effectLst/>
                <a:uFillTx/>
                <a:latin typeface="Noto Serif HK Bold"/>
                <a:ea typeface="Noto Serif HK Bold"/>
              </a:rPr>
              <a:t>Rações Ouro Verde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ffffff"/>
                </a:solidFill>
                <a:effectLst/>
                <a:uFillTx/>
                <a:latin typeface="Noto Serif HK Bold"/>
                <a:ea typeface="Noto Serif HK Bold"/>
              </a:rPr>
              <a:t>Cidade:</a:t>
            </a:r>
            <a:r>
              <a:rPr b="1" lang="en-US" sz="2400" strike="noStrike" u="none">
                <a:solidFill>
                  <a:srgbClr val="ffdbb6"/>
                </a:solidFill>
                <a:effectLst/>
                <a:uFillTx/>
                <a:latin typeface="Noto Serif HK Bold"/>
                <a:ea typeface="Noto Serif HK Bold"/>
              </a:rPr>
              <a:t> Tatuí / SP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ffffff"/>
                </a:solidFill>
                <a:effectLst/>
                <a:uFillTx/>
                <a:latin typeface="Noto Serif HK Bold"/>
                <a:ea typeface="Noto Serif HK Bold"/>
              </a:rPr>
              <a:t>Proprietário:</a:t>
            </a:r>
            <a:r>
              <a:rPr b="1" lang="en-US" sz="2400" strike="noStrike" u="none">
                <a:solidFill>
                  <a:srgbClr val="ffdbb6"/>
                </a:solidFill>
                <a:effectLst/>
                <a:uFillTx/>
                <a:latin typeface="Noto Serif HK Bold"/>
                <a:ea typeface="Noto Serif HK Bold"/>
              </a:rPr>
              <a:t> Anderson Assis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2340000" y="6069600"/>
            <a:ext cx="2159640" cy="215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12780360" y="7331400"/>
            <a:ext cx="1764360" cy="89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Image 0" descr="preencoded.png"/>
          <p:cNvPicPr/>
          <p:nvPr/>
        </p:nvPicPr>
        <p:blipFill>
          <a:blip r:embed="rId3"/>
          <a:stretch/>
        </p:blipFill>
        <p:spPr>
          <a:xfrm>
            <a:off x="7200000" y="540000"/>
            <a:ext cx="6549840" cy="7368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0"/>
          <p:cNvSpPr/>
          <p:nvPr/>
        </p:nvSpPr>
        <p:spPr>
          <a:xfrm>
            <a:off x="693360" y="1050120"/>
            <a:ext cx="6964920" cy="61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Documentação Profissional</a:t>
            </a:r>
            <a:endParaRPr b="0" lang="pt-BR" sz="3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Shape 1"/>
          <p:cNvSpPr/>
          <p:nvPr/>
        </p:nvSpPr>
        <p:spPr>
          <a:xfrm>
            <a:off x="693360" y="1892520"/>
            <a:ext cx="7065360" cy="1266120"/>
          </a:xfrm>
          <a:prstGeom prst="roundRect">
            <a:avLst>
              <a:gd name="adj" fmla="val 2346"/>
            </a:avLst>
          </a:prstGeom>
          <a:solidFill>
            <a:srgbClr val="403234"/>
          </a:solidFill>
          <a:ln w="22860">
            <a:solidFill>
              <a:srgbClr val="786a6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" name="Shape 2"/>
          <p:cNvSpPr/>
          <p:nvPr/>
        </p:nvSpPr>
        <p:spPr>
          <a:xfrm>
            <a:off x="716400" y="1915200"/>
            <a:ext cx="792000" cy="1220400"/>
          </a:xfrm>
          <a:prstGeom prst="roundRect">
            <a:avLst>
              <a:gd name="adj" fmla="val 290"/>
            </a:avLst>
          </a:prstGeom>
          <a:solidFill>
            <a:srgbClr val="5f51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7" name="Image 0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64080" y="2377080"/>
            <a:ext cx="296640" cy="29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" name="Text 3"/>
          <p:cNvSpPr/>
          <p:nvPr/>
        </p:nvSpPr>
        <p:spPr>
          <a:xfrm>
            <a:off x="1707120" y="2113200"/>
            <a:ext cx="247644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Modelagem UML</a:t>
            </a:r>
            <a:endParaRPr b="0" lang="pt-BR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Text 4"/>
          <p:cNvSpPr/>
          <p:nvPr/>
        </p:nvSpPr>
        <p:spPr>
          <a:xfrm>
            <a:off x="1707120" y="2621160"/>
            <a:ext cx="583092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Diagramas de caso de uso, classes e sequência</a:t>
            </a:r>
            <a:endParaRPr b="0" lang="pt-BR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Shape 5"/>
          <p:cNvSpPr/>
          <p:nvPr/>
        </p:nvSpPr>
        <p:spPr>
          <a:xfrm>
            <a:off x="693360" y="3357360"/>
            <a:ext cx="7065360" cy="1266120"/>
          </a:xfrm>
          <a:prstGeom prst="roundRect">
            <a:avLst>
              <a:gd name="adj" fmla="val 2346"/>
            </a:avLst>
          </a:prstGeom>
          <a:solidFill>
            <a:srgbClr val="403234"/>
          </a:solidFill>
          <a:ln w="22860">
            <a:solidFill>
              <a:srgbClr val="786a6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" name="Shape 6"/>
          <p:cNvSpPr/>
          <p:nvPr/>
        </p:nvSpPr>
        <p:spPr>
          <a:xfrm>
            <a:off x="716400" y="3380400"/>
            <a:ext cx="792000" cy="1220400"/>
          </a:xfrm>
          <a:prstGeom prst="roundRect">
            <a:avLst>
              <a:gd name="adj" fmla="val 290"/>
            </a:avLst>
          </a:prstGeom>
          <a:solidFill>
            <a:srgbClr val="5f51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2" name="Image 1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64080" y="3842280"/>
            <a:ext cx="296640" cy="29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" name="Text 7"/>
          <p:cNvSpPr/>
          <p:nvPr/>
        </p:nvSpPr>
        <p:spPr>
          <a:xfrm>
            <a:off x="1707120" y="3578400"/>
            <a:ext cx="350496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Ferramentas Especializadas</a:t>
            </a:r>
            <a:endParaRPr b="0" lang="pt-BR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 8"/>
          <p:cNvSpPr/>
          <p:nvPr/>
        </p:nvSpPr>
        <p:spPr>
          <a:xfrm>
            <a:off x="1707120" y="4086360"/>
            <a:ext cx="583092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APP Diagrams e PlantUML para documentação visual</a:t>
            </a:r>
            <a:endParaRPr b="0" lang="pt-BR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Shape 9"/>
          <p:cNvSpPr/>
          <p:nvPr/>
        </p:nvSpPr>
        <p:spPr>
          <a:xfrm>
            <a:off x="693360" y="4822560"/>
            <a:ext cx="7065360" cy="1266120"/>
          </a:xfrm>
          <a:prstGeom prst="roundRect">
            <a:avLst>
              <a:gd name="adj" fmla="val 2346"/>
            </a:avLst>
          </a:prstGeom>
          <a:solidFill>
            <a:srgbClr val="403234"/>
          </a:solidFill>
          <a:ln w="22860">
            <a:solidFill>
              <a:srgbClr val="786a6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" name="Shape 10"/>
          <p:cNvSpPr/>
          <p:nvPr/>
        </p:nvSpPr>
        <p:spPr>
          <a:xfrm>
            <a:off x="716400" y="4845240"/>
            <a:ext cx="792000" cy="1220400"/>
          </a:xfrm>
          <a:prstGeom prst="roundRect">
            <a:avLst>
              <a:gd name="adj" fmla="val 290"/>
            </a:avLst>
          </a:prstGeom>
          <a:solidFill>
            <a:srgbClr val="5f51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7" name="Image 2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964080" y="5307480"/>
            <a:ext cx="296640" cy="29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" name="Text 11"/>
          <p:cNvSpPr/>
          <p:nvPr/>
        </p:nvSpPr>
        <p:spPr>
          <a:xfrm>
            <a:off x="1707120" y="5043600"/>
            <a:ext cx="247644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Libre Office</a:t>
            </a:r>
            <a:endParaRPr b="0" lang="pt-BR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 12"/>
          <p:cNvSpPr/>
          <p:nvPr/>
        </p:nvSpPr>
        <p:spPr>
          <a:xfrm>
            <a:off x="1707120" y="5551200"/>
            <a:ext cx="583092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Writer para a documentação principal</a:t>
            </a:r>
            <a:endParaRPr b="0" lang="pt-BR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Shape 13"/>
          <p:cNvSpPr/>
          <p:nvPr/>
        </p:nvSpPr>
        <p:spPr>
          <a:xfrm>
            <a:off x="693360" y="6312240"/>
            <a:ext cx="7065360" cy="841680"/>
          </a:xfrm>
          <a:prstGeom prst="roundRect">
            <a:avLst>
              <a:gd name="adj" fmla="val 3530"/>
            </a:avLst>
          </a:prstGeom>
          <a:solidFill>
            <a:srgbClr val="37201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1" name="Image 3" descr="preencoded.png"/>
          <p:cNvPicPr/>
          <p:nvPr/>
        </p:nvPicPr>
        <p:blipFill>
          <a:blip r:embed="rId7"/>
          <a:stretch/>
        </p:blipFill>
        <p:spPr>
          <a:xfrm>
            <a:off x="891720" y="6630480"/>
            <a:ext cx="246960" cy="19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2" name="Text 14"/>
          <p:cNvSpPr/>
          <p:nvPr/>
        </p:nvSpPr>
        <p:spPr>
          <a:xfrm>
            <a:off x="1337400" y="6559920"/>
            <a:ext cx="622368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1" lang="en-US" sz="1550" strike="noStrike" u="none">
                <a:solidFill>
                  <a:srgbClr val="ffffff"/>
                </a:solidFill>
                <a:effectLst/>
                <a:uFillTx/>
                <a:latin typeface="Noto Serif HK"/>
                <a:ea typeface="Noto Serif HK"/>
              </a:rPr>
              <a:t>Links úteis:</a:t>
            </a:r>
            <a:r>
              <a:rPr b="0" lang="en-US" sz="1550" strike="noStrike" u="none">
                <a:solidFill>
                  <a:srgbClr val="ffffff"/>
                </a:solidFill>
                <a:effectLst/>
                <a:uFillTx/>
                <a:latin typeface="Noto Serif HK"/>
                <a:ea typeface="Noto Serif HK"/>
              </a:rPr>
              <a:t> </a:t>
            </a:r>
            <a:r>
              <a:rPr b="0" lang="en-US" sz="1550" strike="noStrike" u="sng">
                <a:solidFill>
                  <a:srgbClr val="0563c1"/>
                </a:solidFill>
                <a:effectLst/>
                <a:uFillTx/>
                <a:latin typeface="Noto Serif HK"/>
                <a:ea typeface="Noto Serif HK"/>
                <a:hlinkClick r:id="rId8"/>
              </a:rPr>
              <a:t>app.diagrams.net</a:t>
            </a:r>
            <a:r>
              <a:rPr b="0" lang="en-US" sz="1550" strike="noStrike" u="none">
                <a:solidFill>
                  <a:srgbClr val="ffffff"/>
                </a:solidFill>
                <a:effectLst/>
                <a:uFillTx/>
                <a:latin typeface="Noto Serif HK"/>
                <a:ea typeface="Noto Serif HK"/>
              </a:rPr>
              <a:t> e </a:t>
            </a:r>
            <a:r>
              <a:rPr b="0" lang="en-US" sz="1550" strike="noStrike" u="sng">
                <a:solidFill>
                  <a:srgbClr val="0563c1"/>
                </a:solidFill>
                <a:effectLst/>
                <a:uFillTx/>
                <a:latin typeface="Noto Serif HK"/>
                <a:ea typeface="Noto Serif HK"/>
                <a:hlinkClick r:id="rId9"/>
              </a:rPr>
              <a:t>plantuml.com</a:t>
            </a:r>
            <a:endParaRPr b="0" lang="pt-BR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Text 15"/>
          <p:cNvSpPr/>
          <p:nvPr/>
        </p:nvSpPr>
        <p:spPr>
          <a:xfrm>
            <a:off x="8250840" y="1030320"/>
            <a:ext cx="569268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4" name="Image 4" descr="preencoded.png"/>
          <p:cNvPicPr/>
          <p:nvPr/>
        </p:nvPicPr>
        <p:blipFill>
          <a:blip r:embed="rId10"/>
          <a:stretch/>
        </p:blipFill>
        <p:spPr>
          <a:xfrm>
            <a:off x="8664120" y="1570680"/>
            <a:ext cx="4865760" cy="486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11"/>
          <a:stretch/>
        </p:blipFill>
        <p:spPr>
          <a:xfrm>
            <a:off x="12780000" y="7331040"/>
            <a:ext cx="1764360" cy="89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" name="Text 0"/>
          <p:cNvSpPr/>
          <p:nvPr/>
        </p:nvSpPr>
        <p:spPr>
          <a:xfrm>
            <a:off x="6208560" y="738000"/>
            <a:ext cx="6723000" cy="6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1" lang="en-US" sz="40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Desenvolvimento Técnico</a:t>
            </a:r>
            <a:endParaRPr b="0" lang="pt-BR" sz="4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Shape 1"/>
          <p:cNvSpPr/>
          <p:nvPr/>
        </p:nvSpPr>
        <p:spPr>
          <a:xfrm>
            <a:off x="6208560" y="2001960"/>
            <a:ext cx="3745800" cy="3451680"/>
          </a:xfrm>
          <a:prstGeom prst="roundRect">
            <a:avLst>
              <a:gd name="adj" fmla="val 3178"/>
            </a:avLst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" name="Shape 2"/>
          <p:cNvSpPr/>
          <p:nvPr/>
        </p:nvSpPr>
        <p:spPr>
          <a:xfrm>
            <a:off x="6208560" y="1978920"/>
            <a:ext cx="3745800" cy="90720"/>
          </a:xfrm>
          <a:prstGeom prst="roundRect">
            <a:avLst>
              <a:gd name="adj" fmla="val 33855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080" bIns="2808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Shape 3"/>
          <p:cNvSpPr/>
          <p:nvPr/>
        </p:nvSpPr>
        <p:spPr>
          <a:xfrm>
            <a:off x="7772400" y="1692360"/>
            <a:ext cx="618480" cy="618480"/>
          </a:xfrm>
          <a:prstGeom prst="roundRect">
            <a:avLst>
              <a:gd name="adj" fmla="val 147692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Text 4"/>
          <p:cNvSpPr/>
          <p:nvPr/>
        </p:nvSpPr>
        <p:spPr>
          <a:xfrm>
            <a:off x="6792120" y="2517840"/>
            <a:ext cx="257904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IDEs Utilizadas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 5"/>
          <p:cNvSpPr/>
          <p:nvPr/>
        </p:nvSpPr>
        <p:spPr>
          <a:xfrm>
            <a:off x="6437880" y="2963880"/>
            <a:ext cx="32875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 6"/>
          <p:cNvSpPr/>
          <p:nvPr/>
        </p:nvSpPr>
        <p:spPr>
          <a:xfrm>
            <a:off x="6437880" y="3417840"/>
            <a:ext cx="32875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Visual Studio Code 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Text 7"/>
          <p:cNvSpPr/>
          <p:nvPr/>
        </p:nvSpPr>
        <p:spPr>
          <a:xfrm>
            <a:off x="6437880" y="3819960"/>
            <a:ext cx="32875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brModelo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Text 8"/>
          <p:cNvSpPr/>
          <p:nvPr/>
        </p:nvSpPr>
        <p:spPr>
          <a:xfrm>
            <a:off x="6437880" y="4222080"/>
            <a:ext cx="32875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plantUML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Text 9"/>
          <p:cNvSpPr/>
          <p:nvPr/>
        </p:nvSpPr>
        <p:spPr>
          <a:xfrm>
            <a:off x="6437880" y="4624560"/>
            <a:ext cx="32875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appDiagrams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Shape 10"/>
          <p:cNvSpPr/>
          <p:nvPr/>
        </p:nvSpPr>
        <p:spPr>
          <a:xfrm>
            <a:off x="10161360" y="2001960"/>
            <a:ext cx="3745800" cy="3451680"/>
          </a:xfrm>
          <a:prstGeom prst="roundRect">
            <a:avLst>
              <a:gd name="adj" fmla="val 3178"/>
            </a:avLst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" name="Shape 11"/>
          <p:cNvSpPr/>
          <p:nvPr/>
        </p:nvSpPr>
        <p:spPr>
          <a:xfrm>
            <a:off x="10161360" y="1978920"/>
            <a:ext cx="3745800" cy="90720"/>
          </a:xfrm>
          <a:prstGeom prst="roundRect">
            <a:avLst>
              <a:gd name="adj" fmla="val 33855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080" bIns="2808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Shape 12"/>
          <p:cNvSpPr/>
          <p:nvPr/>
        </p:nvSpPr>
        <p:spPr>
          <a:xfrm>
            <a:off x="11725200" y="1692360"/>
            <a:ext cx="618480" cy="618480"/>
          </a:xfrm>
          <a:prstGeom prst="roundRect">
            <a:avLst>
              <a:gd name="adj" fmla="val 147692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 13"/>
          <p:cNvSpPr/>
          <p:nvPr/>
        </p:nvSpPr>
        <p:spPr>
          <a:xfrm>
            <a:off x="10390680" y="2517840"/>
            <a:ext cx="3287520" cy="6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Linguagens de Programação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Text 14"/>
          <p:cNvSpPr/>
          <p:nvPr/>
        </p:nvSpPr>
        <p:spPr>
          <a:xfrm>
            <a:off x="10390680" y="3286440"/>
            <a:ext cx="32875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HTML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 15"/>
          <p:cNvSpPr/>
          <p:nvPr/>
        </p:nvSpPr>
        <p:spPr>
          <a:xfrm>
            <a:off x="10390680" y="3688560"/>
            <a:ext cx="32875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CSS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Text 16"/>
          <p:cNvSpPr/>
          <p:nvPr/>
        </p:nvSpPr>
        <p:spPr>
          <a:xfrm>
            <a:off x="10390680" y="4090680"/>
            <a:ext cx="32875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JavaScript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Text 17"/>
          <p:cNvSpPr/>
          <p:nvPr/>
        </p:nvSpPr>
        <p:spPr>
          <a:xfrm>
            <a:off x="10390680" y="4492800"/>
            <a:ext cx="32875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PHP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Text 18"/>
          <p:cNvSpPr/>
          <p:nvPr/>
        </p:nvSpPr>
        <p:spPr>
          <a:xfrm>
            <a:off x="10390680" y="4895280"/>
            <a:ext cx="32875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MySQL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Shape 19"/>
          <p:cNvSpPr/>
          <p:nvPr/>
        </p:nvSpPr>
        <p:spPr>
          <a:xfrm>
            <a:off x="6208560" y="5970240"/>
            <a:ext cx="7698960" cy="1520640"/>
          </a:xfrm>
          <a:prstGeom prst="roundRect">
            <a:avLst>
              <a:gd name="adj" fmla="val 7212"/>
            </a:avLst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" name="Shape 20"/>
          <p:cNvSpPr/>
          <p:nvPr/>
        </p:nvSpPr>
        <p:spPr>
          <a:xfrm>
            <a:off x="6208560" y="5947560"/>
            <a:ext cx="7698960" cy="90720"/>
          </a:xfrm>
          <a:prstGeom prst="roundRect">
            <a:avLst>
              <a:gd name="adj" fmla="val 33855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080" bIns="2808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Shape 21"/>
          <p:cNvSpPr/>
          <p:nvPr/>
        </p:nvSpPr>
        <p:spPr>
          <a:xfrm>
            <a:off x="9748800" y="5660640"/>
            <a:ext cx="618480" cy="618480"/>
          </a:xfrm>
          <a:prstGeom prst="roundRect">
            <a:avLst>
              <a:gd name="adj" fmla="val 147692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Text 22"/>
          <p:cNvSpPr/>
          <p:nvPr/>
        </p:nvSpPr>
        <p:spPr>
          <a:xfrm>
            <a:off x="8370360" y="6486120"/>
            <a:ext cx="337500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Frameworks e Bibliotecas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Text 23"/>
          <p:cNvSpPr/>
          <p:nvPr/>
        </p:nvSpPr>
        <p:spPr>
          <a:xfrm>
            <a:off x="6437880" y="6932520"/>
            <a:ext cx="72403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AJAX para comunicação assíncrona e melhor experiência do usuário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12780000" y="7331040"/>
            <a:ext cx="1764360" cy="89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3" name="Text 0"/>
          <p:cNvSpPr/>
          <p:nvPr/>
        </p:nvSpPr>
        <p:spPr>
          <a:xfrm>
            <a:off x="6211080" y="694440"/>
            <a:ext cx="7693560" cy="12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1" lang="en-US" sz="40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Algumas Funcionalidades do Sistema</a:t>
            </a:r>
            <a:endParaRPr b="0" lang="pt-BR" sz="4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Shape 1"/>
          <p:cNvSpPr/>
          <p:nvPr/>
        </p:nvSpPr>
        <p:spPr>
          <a:xfrm>
            <a:off x="6211080" y="2299320"/>
            <a:ext cx="3742920" cy="3006720"/>
          </a:xfrm>
          <a:prstGeom prst="roundRect">
            <a:avLst>
              <a:gd name="adj" fmla="val 1033"/>
            </a:avLst>
          </a:prstGeom>
          <a:solidFill>
            <a:srgbClr val="5f51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" name="Shape 2"/>
          <p:cNvSpPr/>
          <p:nvPr/>
        </p:nvSpPr>
        <p:spPr>
          <a:xfrm>
            <a:off x="6418440" y="2506680"/>
            <a:ext cx="620640" cy="620640"/>
          </a:xfrm>
          <a:prstGeom prst="roundRect">
            <a:avLst>
              <a:gd name="adj" fmla="val 14716814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6" name="Image 1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589080" y="2677320"/>
            <a:ext cx="279000" cy="279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7" name="Text 3"/>
          <p:cNvSpPr/>
          <p:nvPr/>
        </p:nvSpPr>
        <p:spPr>
          <a:xfrm>
            <a:off x="6418440" y="3334680"/>
            <a:ext cx="332892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Sistema de Agendamentos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Text 4"/>
          <p:cNvSpPr/>
          <p:nvPr/>
        </p:nvSpPr>
        <p:spPr>
          <a:xfrm>
            <a:off x="6418440" y="4106160"/>
            <a:ext cx="3328920" cy="99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Sistema de marcação de consultas, banho e tosa e vacinação de maneira eficiente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Shape 5"/>
          <p:cNvSpPr/>
          <p:nvPr/>
        </p:nvSpPr>
        <p:spPr>
          <a:xfrm>
            <a:off x="10161720" y="2299320"/>
            <a:ext cx="3742920" cy="3006720"/>
          </a:xfrm>
          <a:prstGeom prst="roundRect">
            <a:avLst>
              <a:gd name="adj" fmla="val 1033"/>
            </a:avLst>
          </a:prstGeom>
          <a:solidFill>
            <a:srgbClr val="5f51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0" name="Shape 6"/>
          <p:cNvSpPr/>
          <p:nvPr/>
        </p:nvSpPr>
        <p:spPr>
          <a:xfrm>
            <a:off x="10369080" y="2506680"/>
            <a:ext cx="620640" cy="620640"/>
          </a:xfrm>
          <a:prstGeom prst="roundRect">
            <a:avLst>
              <a:gd name="adj" fmla="val 14716814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1" name="Image 2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539720" y="2677320"/>
            <a:ext cx="279000" cy="279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" name="Text 7"/>
          <p:cNvSpPr/>
          <p:nvPr/>
        </p:nvSpPr>
        <p:spPr>
          <a:xfrm>
            <a:off x="10369080" y="3334680"/>
            <a:ext cx="2787480" cy="32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Histórico Veterinário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Text 8"/>
          <p:cNvSpPr/>
          <p:nvPr/>
        </p:nvSpPr>
        <p:spPr>
          <a:xfrm>
            <a:off x="10369080" y="3782520"/>
            <a:ext cx="3328920" cy="99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Registro completo de vacinas, medicamentos e atendimentos de cada animal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Shape 9"/>
          <p:cNvSpPr/>
          <p:nvPr/>
        </p:nvSpPr>
        <p:spPr>
          <a:xfrm>
            <a:off x="6211080" y="5513760"/>
            <a:ext cx="7693560" cy="2020680"/>
          </a:xfrm>
          <a:prstGeom prst="roundRect">
            <a:avLst>
              <a:gd name="adj" fmla="val 1537"/>
            </a:avLst>
          </a:prstGeom>
          <a:solidFill>
            <a:srgbClr val="5f51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5" name="Shape 10"/>
          <p:cNvSpPr/>
          <p:nvPr/>
        </p:nvSpPr>
        <p:spPr>
          <a:xfrm>
            <a:off x="6418440" y="5720760"/>
            <a:ext cx="620640" cy="620640"/>
          </a:xfrm>
          <a:prstGeom prst="roundRect">
            <a:avLst>
              <a:gd name="adj" fmla="val 14716814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6" name="Image 3" descr="preencoded.png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589080" y="5891400"/>
            <a:ext cx="279000" cy="279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" name="Text 11"/>
          <p:cNvSpPr/>
          <p:nvPr/>
        </p:nvSpPr>
        <p:spPr>
          <a:xfrm>
            <a:off x="6418440" y="6549120"/>
            <a:ext cx="2588040" cy="32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PDV Criativo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Text 12"/>
          <p:cNvSpPr/>
          <p:nvPr/>
        </p:nvSpPr>
        <p:spPr>
          <a:xfrm>
            <a:off x="6418440" y="6996960"/>
            <a:ext cx="7279560" cy="3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Ponto de Vendas organizado de maneira bem eficiente e intuitiva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8"/>
          <a:stretch/>
        </p:blipFill>
        <p:spPr>
          <a:xfrm>
            <a:off x="12780000" y="7534800"/>
            <a:ext cx="1764360" cy="694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12780000" y="7331040"/>
            <a:ext cx="1764360" cy="898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1" name="Text 0"/>
          <p:cNvSpPr/>
          <p:nvPr/>
        </p:nvSpPr>
        <p:spPr>
          <a:xfrm>
            <a:off x="721800" y="567000"/>
            <a:ext cx="6615720" cy="64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1" lang="en-US" sz="40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Mais Recursos Essenciais</a:t>
            </a:r>
            <a:endParaRPr b="0" lang="pt-BR" sz="4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Shape 1"/>
          <p:cNvSpPr/>
          <p:nvPr/>
        </p:nvSpPr>
        <p:spPr>
          <a:xfrm>
            <a:off x="721800" y="1752480"/>
            <a:ext cx="6341400" cy="1975320"/>
          </a:xfrm>
          <a:prstGeom prst="roundRect">
            <a:avLst>
              <a:gd name="adj" fmla="val 5553"/>
            </a:avLst>
          </a:prstGeom>
          <a:solidFill>
            <a:srgbClr val="403234"/>
          </a:solidFill>
          <a:ln w="22860">
            <a:solidFill>
              <a:srgbClr val="786a6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3" name="Shape 2"/>
          <p:cNvSpPr/>
          <p:nvPr/>
        </p:nvSpPr>
        <p:spPr>
          <a:xfrm>
            <a:off x="698760" y="1752480"/>
            <a:ext cx="90720" cy="1975320"/>
          </a:xfrm>
          <a:prstGeom prst="roundRect">
            <a:avLst>
              <a:gd name="adj" fmla="val 33827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Text 3"/>
          <p:cNvSpPr/>
          <p:nvPr/>
        </p:nvSpPr>
        <p:spPr>
          <a:xfrm>
            <a:off x="1019160" y="1981440"/>
            <a:ext cx="3656520" cy="32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Gerenciamento de Produtos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Text 4"/>
          <p:cNvSpPr/>
          <p:nvPr/>
        </p:nvSpPr>
        <p:spPr>
          <a:xfrm>
            <a:off x="1019160" y="2509560"/>
            <a:ext cx="5814720" cy="98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Organização e monitoramento de produtos para maximizar as vendas e garantir que os pets recebam o que precisam.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Shape 5"/>
          <p:cNvSpPr/>
          <p:nvPr/>
        </p:nvSpPr>
        <p:spPr>
          <a:xfrm>
            <a:off x="721800" y="3934440"/>
            <a:ext cx="6341400" cy="1645200"/>
          </a:xfrm>
          <a:prstGeom prst="roundRect">
            <a:avLst>
              <a:gd name="adj" fmla="val 6666"/>
            </a:avLst>
          </a:prstGeom>
          <a:solidFill>
            <a:srgbClr val="403234"/>
          </a:solidFill>
          <a:ln w="22860">
            <a:solidFill>
              <a:srgbClr val="786a6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" name="Shape 6"/>
          <p:cNvSpPr/>
          <p:nvPr/>
        </p:nvSpPr>
        <p:spPr>
          <a:xfrm>
            <a:off x="698760" y="3934440"/>
            <a:ext cx="90720" cy="1645200"/>
          </a:xfrm>
          <a:prstGeom prst="roundRect">
            <a:avLst>
              <a:gd name="adj" fmla="val 33827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Text 7"/>
          <p:cNvSpPr/>
          <p:nvPr/>
        </p:nvSpPr>
        <p:spPr>
          <a:xfrm>
            <a:off x="1019160" y="4163400"/>
            <a:ext cx="3527280" cy="32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Gerenciamento de Clientes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Text 8"/>
          <p:cNvSpPr/>
          <p:nvPr/>
        </p:nvSpPr>
        <p:spPr>
          <a:xfrm>
            <a:off x="1019160" y="4691880"/>
            <a:ext cx="5814720" cy="65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Base de dados organizada com criação, leitura, exclusão e atualização de seus dados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Shape 9"/>
          <p:cNvSpPr/>
          <p:nvPr/>
        </p:nvSpPr>
        <p:spPr>
          <a:xfrm>
            <a:off x="721800" y="5786640"/>
            <a:ext cx="6341400" cy="1315440"/>
          </a:xfrm>
          <a:prstGeom prst="roundRect">
            <a:avLst>
              <a:gd name="adj" fmla="val 8337"/>
            </a:avLst>
          </a:prstGeom>
          <a:solidFill>
            <a:srgbClr val="403234"/>
          </a:solidFill>
          <a:ln w="22860">
            <a:solidFill>
              <a:srgbClr val="786a6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" name="Shape 10"/>
          <p:cNvSpPr/>
          <p:nvPr/>
        </p:nvSpPr>
        <p:spPr>
          <a:xfrm>
            <a:off x="698760" y="5786640"/>
            <a:ext cx="90720" cy="1315440"/>
          </a:xfrm>
          <a:prstGeom prst="roundRect">
            <a:avLst>
              <a:gd name="adj" fmla="val 33827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Text 11"/>
          <p:cNvSpPr/>
          <p:nvPr/>
        </p:nvSpPr>
        <p:spPr>
          <a:xfrm>
            <a:off x="1019160" y="6015600"/>
            <a:ext cx="2576880" cy="32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Relatórios Simples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Text 12"/>
          <p:cNvSpPr/>
          <p:nvPr/>
        </p:nvSpPr>
        <p:spPr>
          <a:xfrm>
            <a:off x="1019160" y="6544080"/>
            <a:ext cx="581472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Dashboards simples para tomada de decisões.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4" name="Image 0" descr="preencoded.png"/>
          <p:cNvPicPr/>
          <p:nvPr/>
        </p:nvPicPr>
        <p:blipFill>
          <a:blip r:embed="rId2"/>
          <a:stretch/>
        </p:blipFill>
        <p:spPr>
          <a:xfrm>
            <a:off x="7574400" y="1752480"/>
            <a:ext cx="6341400" cy="6341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2643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6" name="Text 0"/>
          <p:cNvSpPr/>
          <p:nvPr/>
        </p:nvSpPr>
        <p:spPr>
          <a:xfrm>
            <a:off x="740160" y="3225960"/>
            <a:ext cx="8715240" cy="66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199"/>
              </a:lnSpc>
              <a:tabLst>
                <a:tab algn="l" pos="0"/>
              </a:tabLst>
            </a:pPr>
            <a:r>
              <a:rPr b="1" lang="en-US" sz="41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Inteligência Artificial no Projeto</a:t>
            </a:r>
            <a:endParaRPr b="0" lang="pt-BR" sz="4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7" name="Image 1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40160" y="4204440"/>
            <a:ext cx="528120" cy="528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8" name="Text 1"/>
          <p:cNvSpPr/>
          <p:nvPr/>
        </p:nvSpPr>
        <p:spPr>
          <a:xfrm>
            <a:off x="740160" y="4997520"/>
            <a:ext cx="26434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Gemini</a:t>
            </a:r>
            <a:endParaRPr b="0" lang="pt-BR" sz="2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Text 2"/>
          <p:cNvSpPr/>
          <p:nvPr/>
        </p:nvSpPr>
        <p:spPr>
          <a:xfrm>
            <a:off x="740160" y="5454720"/>
            <a:ext cx="6441840" cy="67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Assistente de IA do Google para otimização e correção de código e resolução de problemas técnicos</a:t>
            </a:r>
            <a:endParaRPr b="0" lang="pt-BR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Text 3"/>
          <p:cNvSpPr/>
          <p:nvPr/>
        </p:nvSpPr>
        <p:spPr>
          <a:xfrm>
            <a:off x="740160" y="6258600"/>
            <a:ext cx="64418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sng">
                <a:solidFill>
                  <a:srgbClr val="0563c1"/>
                </a:solidFill>
                <a:effectLst/>
                <a:uFillTx/>
                <a:latin typeface="Noto Serif HK"/>
                <a:ea typeface="Noto Serif HK"/>
                <a:hlinkClick r:id="rId4"/>
              </a:rPr>
              <a:t>gemini.google.com</a:t>
            </a:r>
            <a:endParaRPr b="0" lang="pt-BR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1" name="Image 2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447320" y="4204440"/>
            <a:ext cx="528120" cy="528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2" name="Text 4"/>
          <p:cNvSpPr/>
          <p:nvPr/>
        </p:nvSpPr>
        <p:spPr>
          <a:xfrm>
            <a:off x="7447320" y="4997520"/>
            <a:ext cx="26434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Gamma App</a:t>
            </a:r>
            <a:endParaRPr b="0" lang="pt-BR" sz="2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Text 5"/>
          <p:cNvSpPr/>
          <p:nvPr/>
        </p:nvSpPr>
        <p:spPr>
          <a:xfrm>
            <a:off x="7447320" y="5454720"/>
            <a:ext cx="6441840" cy="67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Plataforma inteligente para criação de apresentações e documentação visual profissional</a:t>
            </a:r>
            <a:endParaRPr b="0" lang="pt-BR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Text 6"/>
          <p:cNvSpPr/>
          <p:nvPr/>
        </p:nvSpPr>
        <p:spPr>
          <a:xfrm>
            <a:off x="7447320" y="6258600"/>
            <a:ext cx="64418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sng">
                <a:solidFill>
                  <a:srgbClr val="0563c1"/>
                </a:solidFill>
                <a:effectLst/>
                <a:uFillTx/>
                <a:latin typeface="Noto Serif HK"/>
                <a:ea typeface="Noto Serif HK"/>
                <a:hlinkClick r:id="rId7"/>
              </a:rPr>
              <a:t>gamma.app</a:t>
            </a:r>
            <a:endParaRPr b="0" lang="pt-BR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Text 7"/>
          <p:cNvSpPr/>
          <p:nvPr/>
        </p:nvSpPr>
        <p:spPr>
          <a:xfrm>
            <a:off x="1057680" y="7072920"/>
            <a:ext cx="128318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A IA acelera o desenvolvimento e melhora a qualidade da documentação técnica</a:t>
            </a:r>
            <a:endParaRPr b="0" lang="pt-BR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Shape 8"/>
          <p:cNvSpPr/>
          <p:nvPr/>
        </p:nvSpPr>
        <p:spPr>
          <a:xfrm>
            <a:off x="740160" y="6835320"/>
            <a:ext cx="22320" cy="81360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8"/>
          <a:stretch/>
        </p:blipFill>
        <p:spPr>
          <a:xfrm>
            <a:off x="12780000" y="7331040"/>
            <a:ext cx="1764360" cy="89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9"/>
          <a:stretch/>
        </p:blipFill>
        <p:spPr>
          <a:xfrm rot="43800">
            <a:off x="12432960" y="2532960"/>
            <a:ext cx="2159640" cy="215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Application>LibreOffice/25.2.6.2$Windows_X86_64 LibreOffice_project/729c5bfe710f5eb71ed3bbde9e06a6065e9c6c5d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2025-11-25T22:40:49Z</dcterms:created>
  <dc:creator/>
  <dc:description/>
  <dc:language>pt-BR</dc:language>
  <cp:lastModifiedBy/>
  <dcterms:modified xsi:type="dcterms:W3CDTF">2025-11-27T19:38:04Z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On-screen Show (16:9)</vt:lpwstr>
  </property>
  <property fmtid="{D5CDD505-2E9C-101B-9397-08002B2CF9AE}" pid="4" name="Slides">
    <vt:i4>11</vt:i4>
  </property>
</Properties>
</file>